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2" r:id="rId5"/>
    <p:sldId id="264" r:id="rId6"/>
    <p:sldId id="263" r:id="rId7"/>
    <p:sldId id="259" r:id="rId8"/>
    <p:sldId id="260"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25.10.2016</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25.10.2016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25.10.2016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25.10.2016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25.10.2016</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25.10.2016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25.10.2016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25.10.2016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25.10.2016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25.10.2016</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25.10.2016</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25.10.2016</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864095"/>
          </a:xfrm>
        </p:spPr>
        <p:txBody>
          <a:bodyPr/>
          <a:lstStyle/>
          <a:p>
            <a:r>
              <a:rPr lang="ru-RU" dirty="0" smtClean="0"/>
              <a:t>Уважаемые читатели</a:t>
            </a:r>
            <a:endParaRPr lang="ru-RU" dirty="0"/>
          </a:p>
        </p:txBody>
      </p:sp>
      <p:sp>
        <p:nvSpPr>
          <p:cNvPr id="3" name="Подзаголовок 2"/>
          <p:cNvSpPr>
            <a:spLocks noGrp="1"/>
          </p:cNvSpPr>
          <p:nvPr>
            <p:ph type="subTitle" idx="1"/>
          </p:nvPr>
        </p:nvSpPr>
        <p:spPr>
          <a:xfrm>
            <a:off x="683568" y="1340768"/>
            <a:ext cx="7848872" cy="5112568"/>
          </a:xfrm>
        </p:spPr>
        <p:txBody>
          <a:bodyPr>
            <a:noAutofit/>
          </a:bodyPr>
          <a:lstStyle/>
          <a:p>
            <a:r>
              <a:rPr lang="ru-RU" sz="2000" b="1" dirty="0" smtClean="0">
                <a:solidFill>
                  <a:schemeClr val="tx1"/>
                </a:solidFill>
                <a:latin typeface="Times New Roman" pitchFamily="18" charset="0"/>
                <a:cs typeface="Times New Roman" pitchFamily="18" charset="0"/>
              </a:rPr>
              <a:t>Библиотека ХТИ - филиала СФУ отдел «Абонемент» представляет вашему вниманию обзор литературы по теме</a:t>
            </a:r>
            <a:endParaRPr lang="ru-RU" sz="2000" dirty="0" smtClean="0">
              <a:solidFill>
                <a:schemeClr val="tx1"/>
              </a:solidFill>
              <a:latin typeface="Times New Roman" pitchFamily="18" charset="0"/>
              <a:cs typeface="Times New Roman" pitchFamily="18" charset="0"/>
            </a:endParaRPr>
          </a:p>
          <a:p>
            <a:r>
              <a:rPr lang="ru-RU" sz="2000" b="1" dirty="0" smtClean="0">
                <a:solidFill>
                  <a:schemeClr val="tx1"/>
                </a:solidFill>
                <a:latin typeface="Times New Roman" pitchFamily="18" charset="0"/>
                <a:cs typeface="Times New Roman" pitchFamily="18" charset="0"/>
              </a:rPr>
              <a:t>«Сопротивление материалов».</a:t>
            </a:r>
            <a:endParaRPr lang="ru-RU" sz="2000" dirty="0" smtClean="0">
              <a:solidFill>
                <a:schemeClr val="tx1"/>
              </a:solidFill>
              <a:latin typeface="Times New Roman" pitchFamily="18" charset="0"/>
              <a:cs typeface="Times New Roman" pitchFamily="18" charset="0"/>
            </a:endParaRPr>
          </a:p>
          <a:p>
            <a:r>
              <a:rPr lang="ru-RU" sz="2000" b="1" dirty="0" smtClean="0">
                <a:solidFill>
                  <a:schemeClr val="tx1"/>
                </a:solidFill>
                <a:latin typeface="Times New Roman" pitchFamily="18" charset="0"/>
                <a:cs typeface="Times New Roman" pitchFamily="18" charset="0"/>
              </a:rPr>
              <a:t>Представленный материал содержит  16 библиографических описаний документов.</a:t>
            </a:r>
            <a:endParaRPr lang="ru-RU" sz="2000" dirty="0" smtClean="0">
              <a:solidFill>
                <a:schemeClr val="tx1"/>
              </a:solidFill>
              <a:latin typeface="Times New Roman" pitchFamily="18" charset="0"/>
              <a:cs typeface="Times New Roman" pitchFamily="18" charset="0"/>
            </a:endParaRPr>
          </a:p>
          <a:p>
            <a:r>
              <a:rPr lang="ru-RU" sz="2000" b="1" dirty="0" smtClean="0">
                <a:solidFill>
                  <a:schemeClr val="tx1"/>
                </a:solidFill>
                <a:latin typeface="Times New Roman" pitchFamily="18" charset="0"/>
                <a:cs typeface="Times New Roman" pitchFamily="18" charset="0"/>
              </a:rPr>
              <a:t>Хронологический охват обзора с 2003 года по 2015 год.</a:t>
            </a:r>
            <a:endParaRPr lang="ru-RU" sz="2000" dirty="0" smtClean="0">
              <a:solidFill>
                <a:schemeClr val="tx1"/>
              </a:solidFill>
              <a:latin typeface="Times New Roman" pitchFamily="18" charset="0"/>
              <a:cs typeface="Times New Roman" pitchFamily="18" charset="0"/>
            </a:endParaRPr>
          </a:p>
          <a:p>
            <a:r>
              <a:rPr lang="ru-RU" sz="2000" b="1" dirty="0" smtClean="0">
                <a:solidFill>
                  <a:schemeClr val="tx1"/>
                </a:solidFill>
                <a:latin typeface="Times New Roman" pitchFamily="18" charset="0"/>
                <a:cs typeface="Times New Roman" pitchFamily="18" charset="0"/>
              </a:rPr>
              <a:t>Библиографическое описание составлено в соответствии с Межгосударственным стандартом </a:t>
            </a:r>
          </a:p>
          <a:p>
            <a:r>
              <a:rPr lang="ru-RU" sz="2000" b="1" dirty="0" smtClean="0">
                <a:solidFill>
                  <a:schemeClr val="tx1"/>
                </a:solidFill>
                <a:latin typeface="Times New Roman" pitchFamily="18" charset="0"/>
                <a:cs typeface="Times New Roman" pitchFamily="18" charset="0"/>
              </a:rPr>
              <a:t>ГОСТ 7.1-2003 «Библиографическая запись. Библиографическое описание. Общие требования и правила составления».</a:t>
            </a:r>
            <a:endParaRPr lang="ru-RU" sz="2000" dirty="0" smtClean="0">
              <a:solidFill>
                <a:schemeClr val="tx1"/>
              </a:solidFill>
              <a:latin typeface="Times New Roman" pitchFamily="18" charset="0"/>
              <a:cs typeface="Times New Roman" pitchFamily="18" charset="0"/>
            </a:endParaRPr>
          </a:p>
          <a:p>
            <a:r>
              <a:rPr lang="ru-RU" sz="2000" b="1" dirty="0" smtClean="0">
                <a:solidFill>
                  <a:schemeClr val="tx1"/>
                </a:solidFill>
                <a:latin typeface="Times New Roman" pitchFamily="18" charset="0"/>
                <a:cs typeface="Times New Roman" pitchFamily="18" charset="0"/>
              </a:rPr>
              <a:t>Представленную литературу вы сможете получить посетив отдел «Абонемент» библиотеки </a:t>
            </a:r>
            <a:r>
              <a:rPr lang="ru-RU" sz="2000" b="1" dirty="0" err="1" smtClean="0">
                <a:solidFill>
                  <a:schemeClr val="tx1"/>
                </a:solidFill>
                <a:latin typeface="Times New Roman" pitchFamily="18" charset="0"/>
                <a:cs typeface="Times New Roman" pitchFamily="18" charset="0"/>
              </a:rPr>
              <a:t>ХТИ-филиала</a:t>
            </a:r>
            <a:r>
              <a:rPr lang="ru-RU" sz="2000" b="1" dirty="0" smtClean="0">
                <a:solidFill>
                  <a:schemeClr val="tx1"/>
                </a:solidFill>
                <a:latin typeface="Times New Roman" pitchFamily="18" charset="0"/>
                <a:cs typeface="Times New Roman" pitchFamily="18" charset="0"/>
              </a:rPr>
              <a:t> СФУ, в корпусе «Б» по адресу: ул. Комарова, 15 (2 этаж), аудитория № 202</a:t>
            </a:r>
            <a:endParaRPr lang="ru-RU" sz="2000" dirty="0" smtClean="0">
              <a:solidFill>
                <a:schemeClr val="tx1"/>
              </a:solidFill>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602632" cy="4104456"/>
          </a:xfrm>
        </p:spPr>
        <p:txBody>
          <a:bodyPr/>
          <a:lstStyle/>
          <a:p>
            <a:endParaRPr lang="ru-RU" dirty="0"/>
          </a:p>
        </p:txBody>
      </p:sp>
      <p:sp>
        <p:nvSpPr>
          <p:cNvPr id="3" name="Содержимое 2"/>
          <p:cNvSpPr>
            <a:spLocks noGrp="1"/>
          </p:cNvSpPr>
          <p:nvPr>
            <p:ph idx="1"/>
          </p:nvPr>
        </p:nvSpPr>
        <p:spPr>
          <a:xfrm>
            <a:off x="3347864" y="332656"/>
            <a:ext cx="5338936" cy="5793507"/>
          </a:xfrm>
        </p:spPr>
        <p:txBody>
          <a:bodyPr>
            <a:normAutofit fontScale="55000" lnSpcReduction="20000"/>
          </a:bodyPr>
          <a:lstStyle/>
          <a:p>
            <a:pPr>
              <a:buNone/>
            </a:pPr>
            <a:r>
              <a:rPr lang="ru-RU" dirty="0" smtClean="0"/>
              <a:t>30.121</a:t>
            </a:r>
          </a:p>
          <a:p>
            <a:pPr>
              <a:buNone/>
            </a:pPr>
            <a:r>
              <a:rPr lang="ru-RU" dirty="0" smtClean="0"/>
              <a:t>М 69</a:t>
            </a:r>
          </a:p>
          <a:p>
            <a:pPr>
              <a:buNone/>
            </a:pPr>
            <a:r>
              <a:rPr lang="ru-RU" dirty="0" smtClean="0"/>
              <a:t>Михайлов, А. М.</a:t>
            </a:r>
          </a:p>
          <a:p>
            <a:pPr>
              <a:buNone/>
            </a:pPr>
            <a:r>
              <a:rPr lang="ru-RU" dirty="0" smtClean="0"/>
              <a:t>Сопротивление материалов : учебник.; рекомендовано УМО вузов РФ по образованию в области строительства / А. М. Михайлов. - М. : Академия, 2009. - 448 с. - ("Высшее профессиональное образование")</a:t>
            </a:r>
          </a:p>
          <a:p>
            <a:pPr>
              <a:buNone/>
            </a:pPr>
            <a:r>
              <a:rPr lang="ru-RU" dirty="0" smtClean="0"/>
              <a:t>Аннотация: Рассмотрены теоретические основы и методика расчета на прочность, жесткость и устойчивость элементов строительных конструкций по предельным состояниям с учетом достижения теории надежности. Наряду с традиционными приемами оценки прочности приведены основные понятия механики разрушения и расчета конструкций на </a:t>
            </a:r>
            <a:r>
              <a:rPr lang="ru-RU" dirty="0" err="1" smtClean="0"/>
              <a:t>трещиностойкость</a:t>
            </a:r>
            <a:r>
              <a:rPr lang="ru-RU" dirty="0" smtClean="0"/>
              <a:t>. Обстоятельное изложение теоретического  материала и подробное решение большего числа примеров дают возможность для самостоятельного изучения дисциплины без помощи преподавателя.</a:t>
            </a:r>
          </a:p>
          <a:p>
            <a:pPr>
              <a:buNone/>
            </a:pPr>
            <a:r>
              <a:rPr lang="ru-RU" dirty="0" smtClean="0"/>
              <a:t>Экземпляры: всего:15 - </a:t>
            </a:r>
            <a:r>
              <a:rPr lang="ru-RU" dirty="0" err="1" smtClean="0"/>
              <a:t>Чз</a:t>
            </a:r>
            <a:r>
              <a:rPr lang="ru-RU" dirty="0" smtClean="0"/>
              <a:t> №2(1), </a:t>
            </a:r>
            <a:r>
              <a:rPr lang="ru-RU" dirty="0" err="1" smtClean="0"/>
              <a:t>аб</a:t>
            </a:r>
            <a:r>
              <a:rPr lang="ru-RU" dirty="0" smtClean="0"/>
              <a:t>.(14) </a:t>
            </a:r>
          </a:p>
          <a:p>
            <a:endParaRPr lang="ru-RU" dirty="0"/>
          </a:p>
        </p:txBody>
      </p:sp>
      <p:pic>
        <p:nvPicPr>
          <p:cNvPr id="9219" name="Picture 3"/>
          <p:cNvPicPr>
            <a:picLocks noChangeAspect="1" noChangeArrowheads="1"/>
          </p:cNvPicPr>
          <p:nvPr/>
        </p:nvPicPr>
        <p:blipFill>
          <a:blip r:embed="rId2" cstate="print"/>
          <a:srcRect/>
          <a:stretch>
            <a:fillRect/>
          </a:stretch>
        </p:blipFill>
        <p:spPr bwMode="auto">
          <a:xfrm>
            <a:off x="395536" y="476672"/>
            <a:ext cx="2736304" cy="504056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602632" cy="3888432"/>
          </a:xfrm>
        </p:spPr>
        <p:txBody>
          <a:bodyPr/>
          <a:lstStyle/>
          <a:p>
            <a:endParaRPr lang="ru-RU" dirty="0"/>
          </a:p>
        </p:txBody>
      </p:sp>
      <p:sp>
        <p:nvSpPr>
          <p:cNvPr id="3" name="Содержимое 2"/>
          <p:cNvSpPr>
            <a:spLocks noGrp="1"/>
          </p:cNvSpPr>
          <p:nvPr>
            <p:ph idx="1"/>
          </p:nvPr>
        </p:nvSpPr>
        <p:spPr>
          <a:xfrm>
            <a:off x="3347864" y="332656"/>
            <a:ext cx="5338936" cy="5793507"/>
          </a:xfrm>
        </p:spPr>
        <p:txBody>
          <a:bodyPr>
            <a:normAutofit/>
          </a:bodyPr>
          <a:lstStyle/>
          <a:p>
            <a:pPr>
              <a:buNone/>
            </a:pPr>
            <a:r>
              <a:rPr lang="ru-RU" sz="2000" dirty="0" smtClean="0"/>
              <a:t>30.121</a:t>
            </a:r>
          </a:p>
          <a:p>
            <a:pPr>
              <a:buNone/>
            </a:pPr>
            <a:r>
              <a:rPr lang="ru-RU" sz="2000" dirty="0" smtClean="0"/>
              <a:t>М 75</a:t>
            </a:r>
          </a:p>
          <a:p>
            <a:pPr>
              <a:buNone/>
            </a:pPr>
            <a:r>
              <a:rPr lang="ru-RU" sz="2000" dirty="0" err="1" smtClean="0"/>
              <a:t>Молотников</a:t>
            </a:r>
            <a:r>
              <a:rPr lang="ru-RU" sz="2000" dirty="0" smtClean="0"/>
              <a:t>, В. Я.</a:t>
            </a:r>
          </a:p>
          <a:p>
            <a:pPr>
              <a:buNone/>
            </a:pPr>
            <a:r>
              <a:rPr lang="ru-RU" sz="2000" dirty="0" smtClean="0"/>
              <a:t>Курс сопротивления материалов : учебное пособие.; допущено Министерством сельского хозяйства РФ / В. Я. </a:t>
            </a:r>
            <a:r>
              <a:rPr lang="ru-RU" sz="2000" dirty="0" err="1" smtClean="0"/>
              <a:t>Молотников</a:t>
            </a:r>
            <a:r>
              <a:rPr lang="ru-RU" sz="2000" dirty="0" smtClean="0"/>
              <a:t>. - СПб. : Лань, 2006. - 384 с. </a:t>
            </a:r>
          </a:p>
          <a:p>
            <a:pPr>
              <a:buNone/>
            </a:pPr>
            <a:r>
              <a:rPr lang="ru-RU" sz="2000" dirty="0" smtClean="0"/>
              <a:t> Аннотация: Книга представляет собой концентрированное изложение основных разделов курса сопротивления материалов для технических вузов.</a:t>
            </a:r>
          </a:p>
          <a:p>
            <a:pPr>
              <a:buNone/>
            </a:pPr>
            <a:r>
              <a:rPr lang="ru-RU" sz="2000" dirty="0" smtClean="0"/>
              <a:t>Экземпляры: всего:5 - </a:t>
            </a:r>
            <a:r>
              <a:rPr lang="ru-RU" sz="2000" dirty="0" err="1" smtClean="0"/>
              <a:t>аб</a:t>
            </a:r>
            <a:r>
              <a:rPr lang="ru-RU" sz="2000" dirty="0" smtClean="0"/>
              <a:t>.(4), №4(1)</a:t>
            </a:r>
          </a:p>
        </p:txBody>
      </p:sp>
      <p:pic>
        <p:nvPicPr>
          <p:cNvPr id="10242" name="Picture 2"/>
          <p:cNvPicPr>
            <a:picLocks noChangeAspect="1" noChangeArrowheads="1"/>
          </p:cNvPicPr>
          <p:nvPr/>
        </p:nvPicPr>
        <p:blipFill>
          <a:blip r:embed="rId2" cstate="print"/>
          <a:srcRect/>
          <a:stretch>
            <a:fillRect/>
          </a:stretch>
        </p:blipFill>
        <p:spPr bwMode="auto">
          <a:xfrm>
            <a:off x="179513" y="620688"/>
            <a:ext cx="2952328" cy="4752528"/>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602632" cy="3816424"/>
          </a:xfrm>
        </p:spPr>
        <p:txBody>
          <a:bodyPr/>
          <a:lstStyle/>
          <a:p>
            <a:endParaRPr lang="ru-RU" dirty="0"/>
          </a:p>
        </p:txBody>
      </p:sp>
      <p:sp>
        <p:nvSpPr>
          <p:cNvPr id="3" name="Содержимое 2"/>
          <p:cNvSpPr>
            <a:spLocks noGrp="1"/>
          </p:cNvSpPr>
          <p:nvPr>
            <p:ph idx="1"/>
          </p:nvPr>
        </p:nvSpPr>
        <p:spPr>
          <a:xfrm>
            <a:off x="3347864" y="332656"/>
            <a:ext cx="5338936" cy="5793507"/>
          </a:xfrm>
        </p:spPr>
        <p:txBody>
          <a:bodyPr>
            <a:normAutofit/>
          </a:bodyPr>
          <a:lstStyle/>
          <a:p>
            <a:pPr>
              <a:buNone/>
            </a:pPr>
            <a:r>
              <a:rPr lang="ru-RU" sz="2000" dirty="0" smtClean="0"/>
              <a:t>30.121</a:t>
            </a:r>
          </a:p>
          <a:p>
            <a:pPr>
              <a:buNone/>
            </a:pPr>
            <a:r>
              <a:rPr lang="ru-RU" sz="2000" dirty="0" smtClean="0"/>
              <a:t>Р 24 </a:t>
            </a:r>
          </a:p>
          <a:p>
            <a:pPr>
              <a:buNone/>
            </a:pPr>
            <a:r>
              <a:rPr lang="ru-RU" sz="2000" dirty="0" smtClean="0"/>
              <a:t>Расчетные и курсовые работы по сопротивлению материалов : учеб. пособие / Ф. З. </a:t>
            </a:r>
            <a:r>
              <a:rPr lang="ru-RU" sz="2000" dirty="0" err="1" smtClean="0"/>
              <a:t>Алмаметов</a:t>
            </a:r>
            <a:r>
              <a:rPr lang="ru-RU" sz="2000" dirty="0" smtClean="0"/>
              <a:t> [и др.]. - 3-е изд., стер. - СПб. : Лань, 2005. - 368 с. : ил.</a:t>
            </a:r>
          </a:p>
          <a:p>
            <a:pPr>
              <a:buNone/>
            </a:pPr>
            <a:r>
              <a:rPr lang="ru-RU" sz="2000" dirty="0" smtClean="0"/>
              <a:t>Аннотация: Книга содержит расчетные и курсовые работы по сопротивлению материалов. Большое внимание уделено применению вычислительной техники. Имеются работы, полностью ориентированные на ЭВМ, с вариантами ручного и машинного счета, и работы, выполняемые традиционными методами.</a:t>
            </a:r>
          </a:p>
          <a:p>
            <a:pPr>
              <a:buNone/>
            </a:pPr>
            <a:r>
              <a:rPr lang="ru-RU" sz="2000" dirty="0" smtClean="0"/>
              <a:t>Экземпляры: всего:10 - </a:t>
            </a:r>
            <a:r>
              <a:rPr lang="ru-RU" sz="2000" dirty="0" err="1" smtClean="0"/>
              <a:t>Чз</a:t>
            </a:r>
            <a:r>
              <a:rPr lang="ru-RU" sz="2000" dirty="0" smtClean="0"/>
              <a:t> №2(2), </a:t>
            </a:r>
            <a:r>
              <a:rPr lang="ru-RU" sz="2000" dirty="0" err="1" smtClean="0"/>
              <a:t>аб</a:t>
            </a:r>
            <a:r>
              <a:rPr lang="ru-RU" sz="2000" dirty="0" smtClean="0"/>
              <a:t>.(6), </a:t>
            </a:r>
            <a:r>
              <a:rPr lang="ru-RU" sz="2000" dirty="0" err="1" smtClean="0"/>
              <a:t>Чз</a:t>
            </a:r>
            <a:r>
              <a:rPr lang="ru-RU" sz="2000" dirty="0" smtClean="0"/>
              <a:t> №1(1), №4(1)</a:t>
            </a:r>
          </a:p>
          <a:p>
            <a:endParaRPr lang="ru-RU" dirty="0" smtClean="0"/>
          </a:p>
          <a:p>
            <a:endParaRPr lang="ru-RU" dirty="0"/>
          </a:p>
        </p:txBody>
      </p:sp>
      <p:pic>
        <p:nvPicPr>
          <p:cNvPr id="11266" name="Picture 2"/>
          <p:cNvPicPr>
            <a:picLocks noChangeAspect="1" noChangeArrowheads="1"/>
          </p:cNvPicPr>
          <p:nvPr/>
        </p:nvPicPr>
        <p:blipFill>
          <a:blip r:embed="rId2" cstate="print"/>
          <a:srcRect/>
          <a:stretch>
            <a:fillRect/>
          </a:stretch>
        </p:blipFill>
        <p:spPr bwMode="auto">
          <a:xfrm>
            <a:off x="395536" y="548680"/>
            <a:ext cx="2736304" cy="4752528"/>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602632" cy="4176464"/>
          </a:xfrm>
        </p:spPr>
        <p:txBody>
          <a:bodyPr/>
          <a:lstStyle/>
          <a:p>
            <a:endParaRPr lang="ru-RU" dirty="0"/>
          </a:p>
        </p:txBody>
      </p:sp>
      <p:sp>
        <p:nvSpPr>
          <p:cNvPr id="3" name="Содержимое 2"/>
          <p:cNvSpPr>
            <a:spLocks noGrp="1"/>
          </p:cNvSpPr>
          <p:nvPr>
            <p:ph idx="1"/>
          </p:nvPr>
        </p:nvSpPr>
        <p:spPr>
          <a:xfrm>
            <a:off x="3347864" y="332656"/>
            <a:ext cx="5338936" cy="5793507"/>
          </a:xfrm>
        </p:spPr>
        <p:txBody>
          <a:bodyPr>
            <a:normAutofit/>
          </a:bodyPr>
          <a:lstStyle/>
          <a:p>
            <a:pPr>
              <a:buNone/>
            </a:pPr>
            <a:r>
              <a:rPr lang="ru-RU" sz="2000" dirty="0" smtClean="0"/>
              <a:t>30.121</a:t>
            </a:r>
          </a:p>
          <a:p>
            <a:pPr>
              <a:buNone/>
            </a:pPr>
            <a:r>
              <a:rPr lang="ru-RU" sz="2000" dirty="0" smtClean="0"/>
              <a:t>С 23</a:t>
            </a:r>
          </a:p>
          <a:p>
            <a:pPr>
              <a:buNone/>
            </a:pPr>
            <a:r>
              <a:rPr lang="ru-RU" sz="2000" dirty="0" smtClean="0"/>
              <a:t>Сборник задач по сопротивлению материалов : учебное пособие.; рекомендовано УМО по университетскому политехническому образованию / ред. : Л. К. Паршин. - 2-е изд., исправленное. - СПб.: Лань, 2008. - 432 с. </a:t>
            </a:r>
          </a:p>
          <a:p>
            <a:pPr>
              <a:buNone/>
            </a:pPr>
            <a:r>
              <a:rPr lang="ru-RU" sz="2000" dirty="0" smtClean="0"/>
              <a:t>Аннотация: Представлены задачи по основным разделам современного курса сопротивления материалов.</a:t>
            </a:r>
          </a:p>
          <a:p>
            <a:pPr>
              <a:buNone/>
            </a:pPr>
            <a:r>
              <a:rPr lang="ru-RU" sz="2000" dirty="0" smtClean="0"/>
              <a:t>Экземпляры: всего:145 - </a:t>
            </a:r>
            <a:r>
              <a:rPr lang="ru-RU" sz="2000" dirty="0" err="1" smtClean="0"/>
              <a:t>аб</a:t>
            </a:r>
            <a:r>
              <a:rPr lang="ru-RU" sz="2000" dirty="0" smtClean="0"/>
              <a:t>.(135), </a:t>
            </a:r>
            <a:r>
              <a:rPr lang="ru-RU" sz="2000" dirty="0" err="1" smtClean="0"/>
              <a:t>Чз</a:t>
            </a:r>
            <a:r>
              <a:rPr lang="ru-RU" sz="2000" dirty="0" smtClean="0"/>
              <a:t> №1(4), </a:t>
            </a:r>
            <a:r>
              <a:rPr lang="ru-RU" sz="2000" dirty="0" err="1" smtClean="0"/>
              <a:t>Чз</a:t>
            </a:r>
            <a:r>
              <a:rPr lang="ru-RU" sz="2000" dirty="0" smtClean="0"/>
              <a:t> №2(4), №4(2)</a:t>
            </a:r>
          </a:p>
          <a:p>
            <a:endParaRPr lang="ru-RU" dirty="0" smtClean="0"/>
          </a:p>
        </p:txBody>
      </p:sp>
      <p:pic>
        <p:nvPicPr>
          <p:cNvPr id="12290" name="Picture 2"/>
          <p:cNvPicPr>
            <a:picLocks noChangeAspect="1" noChangeArrowheads="1"/>
          </p:cNvPicPr>
          <p:nvPr/>
        </p:nvPicPr>
        <p:blipFill>
          <a:blip r:embed="rId2" cstate="print"/>
          <a:srcRect/>
          <a:stretch>
            <a:fillRect/>
          </a:stretch>
        </p:blipFill>
        <p:spPr bwMode="auto">
          <a:xfrm>
            <a:off x="467544" y="332656"/>
            <a:ext cx="2736304" cy="5112568"/>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602632" cy="3960440"/>
          </a:xfrm>
        </p:spPr>
        <p:txBody>
          <a:bodyPr/>
          <a:lstStyle/>
          <a:p>
            <a:endParaRPr lang="ru-RU" dirty="0"/>
          </a:p>
        </p:txBody>
      </p:sp>
      <p:sp>
        <p:nvSpPr>
          <p:cNvPr id="3" name="Содержимое 2"/>
          <p:cNvSpPr>
            <a:spLocks noGrp="1"/>
          </p:cNvSpPr>
          <p:nvPr>
            <p:ph idx="1"/>
          </p:nvPr>
        </p:nvSpPr>
        <p:spPr>
          <a:xfrm>
            <a:off x="3347864" y="332656"/>
            <a:ext cx="5338936" cy="5793507"/>
          </a:xfrm>
        </p:spPr>
        <p:txBody>
          <a:bodyPr>
            <a:normAutofit/>
          </a:bodyPr>
          <a:lstStyle/>
          <a:p>
            <a:pPr>
              <a:buNone/>
            </a:pPr>
            <a:r>
              <a:rPr lang="ru-RU" sz="2000" dirty="0" smtClean="0"/>
              <a:t>30.121</a:t>
            </a:r>
          </a:p>
          <a:p>
            <a:pPr>
              <a:buNone/>
            </a:pPr>
            <a:r>
              <a:rPr lang="ru-RU" sz="2000" dirty="0" smtClean="0"/>
              <a:t>С 64</a:t>
            </a:r>
          </a:p>
          <a:p>
            <a:pPr>
              <a:buNone/>
            </a:pPr>
            <a:r>
              <a:rPr lang="ru-RU" sz="2000" dirty="0" smtClean="0"/>
              <a:t>Сопротивление материалов : пособие к решению задач / И. Н. Миролюбов [и др.]. - 8-е изд., стереотипное. - СПб. : Лань, 2009. - 512 с. </a:t>
            </a:r>
          </a:p>
          <a:p>
            <a:pPr>
              <a:buNone/>
            </a:pPr>
            <a:r>
              <a:rPr lang="ru-RU" sz="2000" dirty="0" smtClean="0"/>
              <a:t>Аннотация: Представлены основные положения теории, методические указания, примеры решения типовых задач, задачи для самостоятельного решения, ответы к ним. В приложении дан справочный материал. </a:t>
            </a:r>
          </a:p>
          <a:p>
            <a:pPr>
              <a:buNone/>
            </a:pPr>
            <a:r>
              <a:rPr lang="ru-RU" sz="2000" dirty="0" smtClean="0"/>
              <a:t>Экземпляры: всего:49 - </a:t>
            </a:r>
            <a:r>
              <a:rPr lang="ru-RU" sz="2000" dirty="0" err="1" smtClean="0"/>
              <a:t>аб</a:t>
            </a:r>
            <a:r>
              <a:rPr lang="ru-RU" sz="2000" dirty="0" smtClean="0"/>
              <a:t>.(45), </a:t>
            </a:r>
            <a:r>
              <a:rPr lang="ru-RU" sz="2000" dirty="0" err="1" smtClean="0"/>
              <a:t>Чз</a:t>
            </a:r>
            <a:r>
              <a:rPr lang="ru-RU" sz="2000" dirty="0" smtClean="0"/>
              <a:t> №1(2), </a:t>
            </a:r>
            <a:r>
              <a:rPr lang="ru-RU" sz="2000" dirty="0" err="1" smtClean="0"/>
              <a:t>Чз</a:t>
            </a:r>
            <a:r>
              <a:rPr lang="ru-RU" sz="2000" dirty="0" smtClean="0"/>
              <a:t> №2(2), №4(1)</a:t>
            </a:r>
          </a:p>
          <a:p>
            <a:endParaRPr lang="ru-RU" dirty="0" smtClean="0"/>
          </a:p>
        </p:txBody>
      </p:sp>
      <p:pic>
        <p:nvPicPr>
          <p:cNvPr id="13314" name="Picture 2"/>
          <p:cNvPicPr>
            <a:picLocks noChangeAspect="1" noChangeArrowheads="1"/>
          </p:cNvPicPr>
          <p:nvPr/>
        </p:nvPicPr>
        <p:blipFill>
          <a:blip r:embed="rId2" cstate="print"/>
          <a:srcRect/>
          <a:stretch>
            <a:fillRect/>
          </a:stretch>
        </p:blipFill>
        <p:spPr bwMode="auto">
          <a:xfrm>
            <a:off x="323528" y="476672"/>
            <a:ext cx="2952328" cy="4824536"/>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602632" cy="4104456"/>
          </a:xfrm>
        </p:spPr>
        <p:txBody>
          <a:bodyPr/>
          <a:lstStyle/>
          <a:p>
            <a:endParaRPr lang="ru-RU" dirty="0"/>
          </a:p>
        </p:txBody>
      </p:sp>
      <p:sp>
        <p:nvSpPr>
          <p:cNvPr id="3" name="Содержимое 2"/>
          <p:cNvSpPr>
            <a:spLocks noGrp="1"/>
          </p:cNvSpPr>
          <p:nvPr>
            <p:ph idx="1"/>
          </p:nvPr>
        </p:nvSpPr>
        <p:spPr>
          <a:xfrm>
            <a:off x="3347864" y="332656"/>
            <a:ext cx="5338936" cy="5793507"/>
          </a:xfrm>
        </p:spPr>
        <p:txBody>
          <a:bodyPr>
            <a:normAutofit/>
          </a:bodyPr>
          <a:lstStyle/>
          <a:p>
            <a:pPr>
              <a:buNone/>
            </a:pPr>
            <a:r>
              <a:rPr lang="ru-RU" sz="2000" dirty="0" smtClean="0"/>
              <a:t>30.121</a:t>
            </a:r>
          </a:p>
          <a:p>
            <a:pPr>
              <a:buNone/>
            </a:pPr>
            <a:r>
              <a:rPr lang="ru-RU" sz="2000" dirty="0" smtClean="0"/>
              <a:t>С 64</a:t>
            </a:r>
          </a:p>
          <a:p>
            <a:pPr>
              <a:buNone/>
            </a:pPr>
            <a:r>
              <a:rPr lang="ru-RU" sz="2000" dirty="0" smtClean="0"/>
              <a:t>Сопротивление материалов : учебное пособие.; рекомендовано УМО по университетскому политехническому образованию / П. А. Павлов [и др.] ; ред. Б.Е.  Мельников. - СПб. : Лань, 2007. - 560 с.</a:t>
            </a:r>
          </a:p>
          <a:p>
            <a:pPr>
              <a:buNone/>
            </a:pPr>
            <a:r>
              <a:rPr lang="ru-RU" sz="2000" dirty="0" smtClean="0"/>
              <a:t> Экземпляры: всего:2 - </a:t>
            </a:r>
            <a:r>
              <a:rPr lang="ru-RU" sz="2000" dirty="0" err="1" smtClean="0"/>
              <a:t>аб</a:t>
            </a:r>
            <a:r>
              <a:rPr lang="ru-RU" sz="2000" dirty="0" smtClean="0"/>
              <a:t>.(1), </a:t>
            </a:r>
            <a:r>
              <a:rPr lang="ru-RU" sz="2000" dirty="0" err="1" smtClean="0"/>
              <a:t>Чз</a:t>
            </a:r>
            <a:r>
              <a:rPr lang="ru-RU" sz="2000" dirty="0" smtClean="0"/>
              <a:t> №1(1)</a:t>
            </a:r>
          </a:p>
          <a:p>
            <a:pPr>
              <a:buNone/>
            </a:pPr>
            <a:endParaRPr lang="ru-RU" dirty="0" smtClean="0"/>
          </a:p>
          <a:p>
            <a:endParaRPr lang="ru-RU" dirty="0"/>
          </a:p>
        </p:txBody>
      </p:sp>
      <p:pic>
        <p:nvPicPr>
          <p:cNvPr id="14338" name="Picture 2"/>
          <p:cNvPicPr>
            <a:picLocks noChangeAspect="1" noChangeArrowheads="1"/>
          </p:cNvPicPr>
          <p:nvPr/>
        </p:nvPicPr>
        <p:blipFill>
          <a:blip r:embed="rId2" cstate="print"/>
          <a:srcRect/>
          <a:stretch>
            <a:fillRect/>
          </a:stretch>
        </p:blipFill>
        <p:spPr bwMode="auto">
          <a:xfrm>
            <a:off x="395536" y="620688"/>
            <a:ext cx="2880320" cy="4824536"/>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602632" cy="3672408"/>
          </a:xfrm>
        </p:spPr>
        <p:txBody>
          <a:bodyPr/>
          <a:lstStyle/>
          <a:p>
            <a:endParaRPr lang="ru-RU" dirty="0"/>
          </a:p>
        </p:txBody>
      </p:sp>
      <p:sp>
        <p:nvSpPr>
          <p:cNvPr id="3" name="Содержимое 2"/>
          <p:cNvSpPr>
            <a:spLocks noGrp="1"/>
          </p:cNvSpPr>
          <p:nvPr>
            <p:ph idx="1"/>
          </p:nvPr>
        </p:nvSpPr>
        <p:spPr>
          <a:xfrm>
            <a:off x="3347864" y="332656"/>
            <a:ext cx="5338936" cy="5793507"/>
          </a:xfrm>
        </p:spPr>
        <p:txBody>
          <a:bodyPr>
            <a:normAutofit/>
          </a:bodyPr>
          <a:lstStyle/>
          <a:p>
            <a:pPr>
              <a:buNone/>
            </a:pPr>
            <a:r>
              <a:rPr lang="ru-RU" sz="2000" dirty="0" smtClean="0"/>
              <a:t>30.121</a:t>
            </a:r>
          </a:p>
          <a:p>
            <a:pPr>
              <a:buNone/>
            </a:pPr>
            <a:r>
              <a:rPr lang="ru-RU" sz="2000" dirty="0" smtClean="0"/>
              <a:t>С 64</a:t>
            </a:r>
          </a:p>
          <a:p>
            <a:pPr>
              <a:buNone/>
            </a:pPr>
            <a:r>
              <a:rPr lang="ru-RU" sz="2000" dirty="0" smtClean="0"/>
              <a:t>Сопротивление материалов с основами теории упругости и пластичности  : учебник.; рекомендовано Государственным образовательным учреждением "Московский государственный строительный университет" / ред.: Г. С. </a:t>
            </a:r>
            <a:r>
              <a:rPr lang="ru-RU" sz="2000" dirty="0" err="1" smtClean="0"/>
              <a:t>Варданян</a:t>
            </a:r>
            <a:r>
              <a:rPr lang="ru-RU" sz="2000" dirty="0" smtClean="0"/>
              <a:t>, Н. М. </a:t>
            </a:r>
            <a:r>
              <a:rPr lang="ru-RU" sz="2000" dirty="0" err="1" smtClean="0"/>
              <a:t>Атаров</a:t>
            </a:r>
            <a:r>
              <a:rPr lang="ru-RU" sz="2000" dirty="0" smtClean="0"/>
              <a:t>. - 2-е изд., </a:t>
            </a:r>
            <a:r>
              <a:rPr lang="ru-RU" sz="2000" dirty="0" err="1" smtClean="0"/>
              <a:t>испр</a:t>
            </a:r>
            <a:r>
              <a:rPr lang="ru-RU" sz="2000" dirty="0" smtClean="0"/>
              <a:t>. и доп. - М. : ИНФРА-М, 2011. - 638 с. </a:t>
            </a:r>
          </a:p>
          <a:p>
            <a:pPr>
              <a:buNone/>
            </a:pPr>
            <a:r>
              <a:rPr lang="ru-RU" sz="2000" dirty="0" smtClean="0"/>
              <a:t>Аннотация: Изложен единый курс сопротивления материалов с основами теории упругости, пластичности и ползучести.</a:t>
            </a:r>
          </a:p>
          <a:p>
            <a:pPr>
              <a:buNone/>
            </a:pPr>
            <a:r>
              <a:rPr lang="ru-RU" sz="2000" dirty="0" smtClean="0"/>
              <a:t>Экземпляры: всего:12 - </a:t>
            </a:r>
            <a:r>
              <a:rPr lang="ru-RU" sz="2000" dirty="0" err="1" smtClean="0"/>
              <a:t>аб</a:t>
            </a:r>
            <a:r>
              <a:rPr lang="ru-RU" sz="2000" dirty="0" smtClean="0"/>
              <a:t>.(10), </a:t>
            </a:r>
            <a:r>
              <a:rPr lang="ru-RU" sz="2000" dirty="0" err="1" smtClean="0"/>
              <a:t>Чз</a:t>
            </a:r>
            <a:r>
              <a:rPr lang="ru-RU" sz="2000" dirty="0" smtClean="0"/>
              <a:t> №2(2)</a:t>
            </a:r>
          </a:p>
        </p:txBody>
      </p:sp>
      <p:pic>
        <p:nvPicPr>
          <p:cNvPr id="15363" name="Picture 3"/>
          <p:cNvPicPr>
            <a:picLocks noChangeAspect="1" noChangeArrowheads="1"/>
          </p:cNvPicPr>
          <p:nvPr/>
        </p:nvPicPr>
        <p:blipFill>
          <a:blip r:embed="rId2" cstate="print"/>
          <a:srcRect/>
          <a:stretch>
            <a:fillRect/>
          </a:stretch>
        </p:blipFill>
        <p:spPr bwMode="auto">
          <a:xfrm>
            <a:off x="144463" y="476671"/>
            <a:ext cx="3059385" cy="4824537"/>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602632" cy="3816424"/>
          </a:xfrm>
        </p:spPr>
        <p:txBody>
          <a:bodyPr/>
          <a:lstStyle/>
          <a:p>
            <a:endParaRPr lang="ru-RU" dirty="0"/>
          </a:p>
        </p:txBody>
      </p:sp>
      <p:sp>
        <p:nvSpPr>
          <p:cNvPr id="3" name="Содержимое 2"/>
          <p:cNvSpPr>
            <a:spLocks noGrp="1"/>
          </p:cNvSpPr>
          <p:nvPr>
            <p:ph idx="1"/>
          </p:nvPr>
        </p:nvSpPr>
        <p:spPr>
          <a:xfrm>
            <a:off x="3347864" y="332656"/>
            <a:ext cx="5338936" cy="5793507"/>
          </a:xfrm>
        </p:spPr>
        <p:txBody>
          <a:bodyPr>
            <a:normAutofit/>
          </a:bodyPr>
          <a:lstStyle/>
          <a:p>
            <a:pPr>
              <a:buNone/>
            </a:pPr>
            <a:r>
              <a:rPr lang="ru-RU" sz="2000" dirty="0" smtClean="0"/>
              <a:t>30.121</a:t>
            </a:r>
          </a:p>
          <a:p>
            <a:pPr>
              <a:buNone/>
            </a:pPr>
            <a:r>
              <a:rPr lang="ru-RU" sz="2000" dirty="0" smtClean="0"/>
              <a:t>С 79</a:t>
            </a:r>
          </a:p>
          <a:p>
            <a:pPr>
              <a:buNone/>
            </a:pPr>
            <a:r>
              <a:rPr lang="ru-RU" sz="2000" dirty="0" smtClean="0"/>
              <a:t>Степин, П. А.Сопротивление материалов : учебник / П. А. Степин. - 11-е изд., стереотипное. - СПб. : Лань, 2010. - 320 с. </a:t>
            </a:r>
          </a:p>
          <a:p>
            <a:pPr>
              <a:buNone/>
            </a:pPr>
            <a:r>
              <a:rPr lang="ru-RU" sz="2000" dirty="0" smtClean="0"/>
              <a:t>Аннотация: Написан для высших учебных заведений, где сопротивление материалов изучается по сокращенной программе. Значительное внимание уделено вопросам экономии материалов при расчетах элементов конструкций на прочность. рассмотрен графоаналитический способ определения перемещений при изгибе. </a:t>
            </a:r>
          </a:p>
          <a:p>
            <a:pPr>
              <a:buNone/>
            </a:pPr>
            <a:r>
              <a:rPr lang="ru-RU" sz="2000" dirty="0" smtClean="0"/>
              <a:t>Экземпляры: всего:30 - №4(2), </a:t>
            </a:r>
            <a:r>
              <a:rPr lang="ru-RU" sz="2000" dirty="0" err="1" smtClean="0"/>
              <a:t>аб</a:t>
            </a:r>
            <a:r>
              <a:rPr lang="ru-RU" sz="2000" dirty="0" smtClean="0"/>
              <a:t>.(26), </a:t>
            </a:r>
            <a:r>
              <a:rPr lang="ru-RU" sz="2000" dirty="0" err="1" smtClean="0"/>
              <a:t>Чз</a:t>
            </a:r>
            <a:r>
              <a:rPr lang="ru-RU" sz="2000" dirty="0" smtClean="0"/>
              <a:t> №2(2)</a:t>
            </a:r>
          </a:p>
        </p:txBody>
      </p:sp>
      <p:pic>
        <p:nvPicPr>
          <p:cNvPr id="16386" name="Picture 2"/>
          <p:cNvPicPr>
            <a:picLocks noChangeAspect="1" noChangeArrowheads="1"/>
          </p:cNvPicPr>
          <p:nvPr/>
        </p:nvPicPr>
        <p:blipFill>
          <a:blip r:embed="rId2" cstate="print"/>
          <a:srcRect/>
          <a:stretch>
            <a:fillRect/>
          </a:stretch>
        </p:blipFill>
        <p:spPr bwMode="auto">
          <a:xfrm>
            <a:off x="395536" y="620688"/>
            <a:ext cx="2736304" cy="4536504"/>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602632" cy="3672408"/>
          </a:xfrm>
        </p:spPr>
        <p:txBody>
          <a:bodyPr/>
          <a:lstStyle/>
          <a:p>
            <a:endParaRPr lang="ru-RU" dirty="0"/>
          </a:p>
        </p:txBody>
      </p:sp>
      <p:sp>
        <p:nvSpPr>
          <p:cNvPr id="3" name="Содержимое 2"/>
          <p:cNvSpPr>
            <a:spLocks noGrp="1"/>
          </p:cNvSpPr>
          <p:nvPr>
            <p:ph idx="1"/>
          </p:nvPr>
        </p:nvSpPr>
        <p:spPr>
          <a:xfrm>
            <a:off x="3347864" y="332656"/>
            <a:ext cx="5338936" cy="5793507"/>
          </a:xfrm>
        </p:spPr>
        <p:txBody>
          <a:bodyPr>
            <a:normAutofit fontScale="92500"/>
          </a:bodyPr>
          <a:lstStyle/>
          <a:p>
            <a:pPr>
              <a:buNone/>
            </a:pPr>
            <a:r>
              <a:rPr lang="ru-RU" sz="2200" dirty="0" smtClean="0"/>
              <a:t>30.121</a:t>
            </a:r>
          </a:p>
          <a:p>
            <a:pPr>
              <a:buNone/>
            </a:pPr>
            <a:r>
              <a:rPr lang="ru-RU" sz="2200" dirty="0" smtClean="0"/>
              <a:t>А23</a:t>
            </a:r>
          </a:p>
          <a:p>
            <a:pPr>
              <a:buNone/>
            </a:pPr>
            <a:r>
              <a:rPr lang="ru-RU" sz="2200" dirty="0" err="1" smtClean="0"/>
              <a:t>Агамиров</a:t>
            </a:r>
            <a:r>
              <a:rPr lang="ru-RU" sz="2200" dirty="0" smtClean="0"/>
              <a:t>, Л.В.  Сопротивление материалов: Краткий курс: учебное пособие / Л.В. </a:t>
            </a:r>
            <a:r>
              <a:rPr lang="ru-RU" sz="2200" dirty="0" err="1" smtClean="0"/>
              <a:t>Агамиров</a:t>
            </a:r>
            <a:r>
              <a:rPr lang="ru-RU" sz="2200" dirty="0" smtClean="0"/>
              <a:t>. - М. : </a:t>
            </a:r>
            <a:r>
              <a:rPr lang="ru-RU" sz="2200" dirty="0" err="1" smtClean="0"/>
              <a:t>Астрель</a:t>
            </a:r>
            <a:r>
              <a:rPr lang="ru-RU" sz="2200" dirty="0" smtClean="0"/>
              <a:t>, 2003. - 256 с. : ил.</a:t>
            </a:r>
          </a:p>
          <a:p>
            <a:pPr>
              <a:buNone/>
            </a:pPr>
            <a:r>
              <a:rPr lang="ru-RU" sz="2200" dirty="0" smtClean="0"/>
              <a:t>Аннотация: В книге рассматриваются основные разделы курса "Сопротивление материалов", предусмотренные образовательным стандартом РФ: растяжение и сжатие, сдвиг (срез), кручение, плоский прямой поперечный изгиб, рассмотрены теории прочности и методы расчета при различных схемах </a:t>
            </a:r>
            <a:r>
              <a:rPr lang="ru-RU" sz="2200" dirty="0" err="1" smtClean="0"/>
              <a:t>нагружения</a:t>
            </a:r>
            <a:r>
              <a:rPr lang="ru-RU" sz="2200" dirty="0" smtClean="0"/>
              <a:t>. Эти разделы изложены в краткой конспективной форме и содержат необходимые примеры.</a:t>
            </a:r>
          </a:p>
          <a:p>
            <a:pPr>
              <a:buNone/>
            </a:pPr>
            <a:r>
              <a:rPr lang="ru-RU" sz="2200" dirty="0" smtClean="0"/>
              <a:t>Экземпляры: всего:3 - </a:t>
            </a:r>
            <a:r>
              <a:rPr lang="ru-RU" sz="2200" dirty="0" err="1" smtClean="0"/>
              <a:t>аб</a:t>
            </a:r>
            <a:r>
              <a:rPr lang="ru-RU" sz="2200" dirty="0" smtClean="0"/>
              <a:t>.(3)</a:t>
            </a:r>
          </a:p>
          <a:p>
            <a:pPr>
              <a:buNone/>
            </a:pPr>
            <a:r>
              <a:rPr lang="ru-RU" sz="2200" dirty="0" smtClean="0"/>
              <a:t> </a:t>
            </a:r>
          </a:p>
          <a:p>
            <a:pPr>
              <a:buNone/>
            </a:pPr>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251520" y="404664"/>
            <a:ext cx="3096344" cy="54006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602632" cy="4392488"/>
          </a:xfrm>
        </p:spPr>
        <p:txBody>
          <a:bodyPr/>
          <a:lstStyle/>
          <a:p>
            <a:endParaRPr lang="ru-RU" dirty="0"/>
          </a:p>
        </p:txBody>
      </p:sp>
      <p:sp>
        <p:nvSpPr>
          <p:cNvPr id="3" name="Содержимое 2"/>
          <p:cNvSpPr>
            <a:spLocks noGrp="1"/>
          </p:cNvSpPr>
          <p:nvPr>
            <p:ph idx="1"/>
          </p:nvPr>
        </p:nvSpPr>
        <p:spPr>
          <a:xfrm>
            <a:off x="3347864" y="332656"/>
            <a:ext cx="5338936" cy="5793507"/>
          </a:xfrm>
        </p:spPr>
        <p:txBody>
          <a:bodyPr>
            <a:normAutofit/>
          </a:bodyPr>
          <a:lstStyle/>
          <a:p>
            <a:pPr>
              <a:buNone/>
            </a:pPr>
            <a:r>
              <a:rPr lang="ru-RU" sz="1800" dirty="0" smtClean="0"/>
              <a:t>30.121я73</a:t>
            </a:r>
          </a:p>
          <a:p>
            <a:pPr>
              <a:buNone/>
            </a:pPr>
            <a:r>
              <a:rPr lang="ru-RU" sz="1800" dirty="0" smtClean="0"/>
              <a:t>А 95</a:t>
            </a:r>
          </a:p>
          <a:p>
            <a:pPr>
              <a:buNone/>
            </a:pPr>
            <a:r>
              <a:rPr lang="ru-RU" sz="1800" dirty="0" smtClean="0"/>
              <a:t>Ахметзянов, М.Х. Сопротивление материалов: учебник; рекомендовано УМО вузов РФ / М. Х. Ахметзянов, И. Б. Лазарев. - 2-е изд., </a:t>
            </a:r>
            <a:r>
              <a:rPr lang="ru-RU" sz="1800" dirty="0" err="1" smtClean="0"/>
              <a:t>испр</a:t>
            </a:r>
            <a:r>
              <a:rPr lang="ru-RU" sz="1800" dirty="0" smtClean="0"/>
              <a:t>. и доп. - М.: </a:t>
            </a:r>
            <a:r>
              <a:rPr lang="ru-RU" sz="1800" dirty="0" err="1" smtClean="0"/>
              <a:t>Юрайт</a:t>
            </a:r>
            <a:r>
              <a:rPr lang="ru-RU" sz="1800" dirty="0" smtClean="0"/>
              <a:t>, 2011. - 300 с. - (Основы наук)</a:t>
            </a:r>
          </a:p>
          <a:p>
            <a:pPr>
              <a:buNone/>
            </a:pPr>
            <a:r>
              <a:rPr lang="ru-RU" sz="1800" dirty="0" smtClean="0"/>
              <a:t>Аннотация: Охватывает основные вопросы прочности, жесткости и устойчивости стержня при статических и динамических воздействиях. </a:t>
            </a:r>
          </a:p>
          <a:p>
            <a:pPr>
              <a:buNone/>
            </a:pPr>
            <a:r>
              <a:rPr lang="ru-RU" sz="1800" dirty="0" smtClean="0"/>
              <a:t>Экземпляры: всего:50 - </a:t>
            </a:r>
            <a:r>
              <a:rPr lang="ru-RU" sz="1800" dirty="0" err="1" smtClean="0"/>
              <a:t>аб</a:t>
            </a:r>
            <a:r>
              <a:rPr lang="ru-RU" sz="1800" dirty="0" smtClean="0"/>
              <a:t>.(44), №4(2), </a:t>
            </a:r>
            <a:r>
              <a:rPr lang="ru-RU" sz="1800" dirty="0" err="1" smtClean="0"/>
              <a:t>Чз</a:t>
            </a:r>
            <a:r>
              <a:rPr lang="ru-RU" sz="1800" dirty="0" smtClean="0"/>
              <a:t> №1(2), </a:t>
            </a:r>
            <a:r>
              <a:rPr lang="ru-RU" sz="1800" dirty="0" err="1" smtClean="0"/>
              <a:t>Чз</a:t>
            </a:r>
            <a:r>
              <a:rPr lang="ru-RU" sz="1800" dirty="0" smtClean="0"/>
              <a:t> №2(2)</a:t>
            </a:r>
          </a:p>
          <a:p>
            <a:endParaRPr lang="ru-RU" dirty="0"/>
          </a:p>
        </p:txBody>
      </p:sp>
      <p:pic>
        <p:nvPicPr>
          <p:cNvPr id="2050" name="Picture 2"/>
          <p:cNvPicPr>
            <a:picLocks noChangeAspect="1" noChangeArrowheads="1"/>
          </p:cNvPicPr>
          <p:nvPr/>
        </p:nvPicPr>
        <p:blipFill>
          <a:blip r:embed="rId2" cstate="print"/>
          <a:srcRect/>
          <a:stretch>
            <a:fillRect/>
          </a:stretch>
        </p:blipFill>
        <p:spPr bwMode="auto">
          <a:xfrm>
            <a:off x="395536" y="548680"/>
            <a:ext cx="2952328" cy="5328592"/>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602632" cy="4248472"/>
          </a:xfrm>
        </p:spPr>
        <p:txBody>
          <a:bodyPr/>
          <a:lstStyle/>
          <a:p>
            <a:endParaRPr lang="ru-RU" dirty="0"/>
          </a:p>
        </p:txBody>
      </p:sp>
      <p:sp>
        <p:nvSpPr>
          <p:cNvPr id="3" name="Содержимое 2"/>
          <p:cNvSpPr>
            <a:spLocks noGrp="1"/>
          </p:cNvSpPr>
          <p:nvPr>
            <p:ph idx="1"/>
          </p:nvPr>
        </p:nvSpPr>
        <p:spPr>
          <a:xfrm>
            <a:off x="3347864" y="332656"/>
            <a:ext cx="5338936" cy="5793507"/>
          </a:xfrm>
        </p:spPr>
        <p:txBody>
          <a:bodyPr>
            <a:normAutofit fontScale="62500" lnSpcReduction="20000"/>
          </a:bodyPr>
          <a:lstStyle/>
          <a:p>
            <a:pPr>
              <a:buNone/>
            </a:pPr>
            <a:r>
              <a:rPr lang="ru-RU" dirty="0" smtClean="0"/>
              <a:t>30.121</a:t>
            </a:r>
          </a:p>
          <a:p>
            <a:pPr>
              <a:buNone/>
            </a:pPr>
            <a:r>
              <a:rPr lang="ru-RU" dirty="0" smtClean="0"/>
              <a:t>Г79</a:t>
            </a:r>
          </a:p>
          <a:p>
            <a:pPr>
              <a:buNone/>
            </a:pPr>
            <a:r>
              <a:rPr lang="ru-RU" dirty="0" err="1" smtClean="0"/>
              <a:t>Грес</a:t>
            </a:r>
            <a:r>
              <a:rPr lang="ru-RU" dirty="0" smtClean="0"/>
              <a:t> П.В. Руководство к решению задач по сопротивлению материалов: Учебное  пособие для вузов / П.В. </a:t>
            </a:r>
            <a:r>
              <a:rPr lang="ru-RU" dirty="0" err="1" smtClean="0"/>
              <a:t>Грес</a:t>
            </a:r>
            <a:r>
              <a:rPr lang="ru-RU" dirty="0" smtClean="0"/>
              <a:t>. - М.: Высшая школа, 2004. - 135 с.: ил</a:t>
            </a:r>
          </a:p>
          <a:p>
            <a:pPr>
              <a:buNone/>
            </a:pPr>
            <a:r>
              <a:rPr lang="ru-RU" dirty="0" smtClean="0"/>
              <a:t>Аннотация: Учебное пособие содержит минимально необходимый теоретический материал, акцент сделан на рекомендациях к решению типовых задач курса "Сопротивление материалов". Предназначено для студентов различных специальностей и направлений высшего профессионального образования, соответствует государственным образовательным стандартам второго поколения. Задачи даны с решениями, что позволяет использовать сборник для самостоятельной работы.</a:t>
            </a:r>
          </a:p>
          <a:p>
            <a:pPr>
              <a:buNone/>
            </a:pPr>
            <a:r>
              <a:rPr lang="ru-RU" dirty="0" smtClean="0"/>
              <a:t>Экземпляры: всего:3 - </a:t>
            </a:r>
            <a:r>
              <a:rPr lang="ru-RU" dirty="0" err="1" smtClean="0"/>
              <a:t>аб</a:t>
            </a:r>
            <a:r>
              <a:rPr lang="ru-RU" dirty="0" smtClean="0"/>
              <a:t>.(3)</a:t>
            </a:r>
          </a:p>
          <a:p>
            <a:pPr>
              <a:buNone/>
            </a:pPr>
            <a:r>
              <a:rPr lang="ru-RU" dirty="0" smtClean="0"/>
              <a:t> </a:t>
            </a:r>
          </a:p>
          <a:p>
            <a:pPr>
              <a:buNone/>
            </a:pPr>
            <a:endParaRPr lang="ru-RU" dirty="0"/>
          </a:p>
        </p:txBody>
      </p:sp>
      <p:pic>
        <p:nvPicPr>
          <p:cNvPr id="3074" name="Picture 2"/>
          <p:cNvPicPr>
            <a:picLocks noChangeAspect="1" noChangeArrowheads="1"/>
          </p:cNvPicPr>
          <p:nvPr/>
        </p:nvPicPr>
        <p:blipFill>
          <a:blip r:embed="rId2" cstate="print"/>
          <a:srcRect/>
          <a:stretch>
            <a:fillRect/>
          </a:stretch>
        </p:blipFill>
        <p:spPr bwMode="auto">
          <a:xfrm>
            <a:off x="395536" y="620688"/>
            <a:ext cx="2880320" cy="504056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602632" cy="3960440"/>
          </a:xfrm>
        </p:spPr>
        <p:txBody>
          <a:bodyPr/>
          <a:lstStyle/>
          <a:p>
            <a:endParaRPr lang="ru-RU" dirty="0"/>
          </a:p>
        </p:txBody>
      </p:sp>
      <p:sp>
        <p:nvSpPr>
          <p:cNvPr id="3" name="Содержимое 2"/>
          <p:cNvSpPr>
            <a:spLocks noGrp="1"/>
          </p:cNvSpPr>
          <p:nvPr>
            <p:ph idx="1"/>
          </p:nvPr>
        </p:nvSpPr>
        <p:spPr>
          <a:xfrm>
            <a:off x="3347864" y="332656"/>
            <a:ext cx="5338936" cy="5793507"/>
          </a:xfrm>
        </p:spPr>
        <p:txBody>
          <a:bodyPr>
            <a:normAutofit fontScale="62500" lnSpcReduction="20000"/>
          </a:bodyPr>
          <a:lstStyle/>
          <a:p>
            <a:pPr>
              <a:buNone/>
            </a:pPr>
            <a:r>
              <a:rPr lang="ru-RU" dirty="0" smtClean="0"/>
              <a:t>30.121</a:t>
            </a:r>
          </a:p>
          <a:p>
            <a:pPr>
              <a:buNone/>
            </a:pPr>
            <a:r>
              <a:rPr lang="ru-RU" dirty="0" smtClean="0"/>
              <a:t>З-38</a:t>
            </a:r>
          </a:p>
          <a:p>
            <a:pPr>
              <a:buNone/>
            </a:pPr>
            <a:r>
              <a:rPr lang="ru-RU" dirty="0" smtClean="0"/>
              <a:t>Захаров, А. А. Лаборатория сопротивления материалов: учебное пособие / А. А. Захаров, Е. А. Мороз, А. Б. </a:t>
            </a:r>
            <a:r>
              <a:rPr lang="ru-RU" dirty="0" err="1" smtClean="0"/>
              <a:t>Сметанкин</a:t>
            </a:r>
            <a:r>
              <a:rPr lang="ru-RU" dirty="0" smtClean="0"/>
              <a:t>. - М.: МГИУ, 2007. - 123 с.</a:t>
            </a:r>
          </a:p>
          <a:p>
            <a:pPr>
              <a:buNone/>
            </a:pPr>
            <a:r>
              <a:rPr lang="ru-RU" dirty="0" smtClean="0"/>
              <a:t> Аннотация: Представлено описание испытательного оборудования, которое используется при проведении лабораторных работ по сопротивлению материалов. Дается краткий исторический очерк развития испытательных машин и их классификация. а также рассматриваются экспериментальные методы исследования напряженно - деформированного состояния. Особое внимание уделено методу </a:t>
            </a:r>
            <a:r>
              <a:rPr lang="ru-RU" dirty="0" err="1" smtClean="0"/>
              <a:t>электротензометрирования</a:t>
            </a:r>
            <a:r>
              <a:rPr lang="ru-RU" dirty="0" smtClean="0"/>
              <a:t> и способам обработки экспериментальных данных. </a:t>
            </a:r>
          </a:p>
          <a:p>
            <a:pPr>
              <a:buNone/>
            </a:pPr>
            <a:r>
              <a:rPr lang="ru-RU" dirty="0" smtClean="0"/>
              <a:t>Экземпляры: всего:2 - </a:t>
            </a:r>
            <a:r>
              <a:rPr lang="ru-RU" dirty="0" err="1" smtClean="0"/>
              <a:t>аб</a:t>
            </a:r>
            <a:r>
              <a:rPr lang="ru-RU" dirty="0" smtClean="0"/>
              <a:t>.(1), </a:t>
            </a:r>
            <a:r>
              <a:rPr lang="ru-RU" dirty="0" err="1" smtClean="0"/>
              <a:t>Чз</a:t>
            </a:r>
            <a:r>
              <a:rPr lang="ru-RU" dirty="0" smtClean="0"/>
              <a:t> №2(1)</a:t>
            </a:r>
          </a:p>
          <a:p>
            <a:pPr>
              <a:buNone/>
            </a:pPr>
            <a:r>
              <a:rPr lang="ru-RU" dirty="0" smtClean="0"/>
              <a:t> </a:t>
            </a:r>
          </a:p>
          <a:p>
            <a:endParaRPr lang="ru-RU" dirty="0"/>
          </a:p>
        </p:txBody>
      </p:sp>
      <p:pic>
        <p:nvPicPr>
          <p:cNvPr id="4098" name="Picture 2"/>
          <p:cNvPicPr>
            <a:picLocks noChangeAspect="1" noChangeArrowheads="1"/>
          </p:cNvPicPr>
          <p:nvPr/>
        </p:nvPicPr>
        <p:blipFill>
          <a:blip r:embed="rId2" cstate="print"/>
          <a:srcRect/>
          <a:stretch>
            <a:fillRect/>
          </a:stretch>
        </p:blipFill>
        <p:spPr bwMode="auto">
          <a:xfrm>
            <a:off x="395536" y="404664"/>
            <a:ext cx="2736304" cy="4896544"/>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602632" cy="3672408"/>
          </a:xfrm>
        </p:spPr>
        <p:txBody>
          <a:bodyPr/>
          <a:lstStyle/>
          <a:p>
            <a:endParaRPr lang="ru-RU" dirty="0"/>
          </a:p>
        </p:txBody>
      </p:sp>
      <p:sp>
        <p:nvSpPr>
          <p:cNvPr id="3" name="Содержимое 2"/>
          <p:cNvSpPr>
            <a:spLocks noGrp="1"/>
          </p:cNvSpPr>
          <p:nvPr>
            <p:ph idx="1"/>
          </p:nvPr>
        </p:nvSpPr>
        <p:spPr>
          <a:xfrm>
            <a:off x="3347864" y="332656"/>
            <a:ext cx="5338936" cy="5793507"/>
          </a:xfrm>
        </p:spPr>
        <p:txBody>
          <a:bodyPr>
            <a:normAutofit/>
          </a:bodyPr>
          <a:lstStyle/>
          <a:p>
            <a:pPr>
              <a:buNone/>
            </a:pPr>
            <a:r>
              <a:rPr lang="ru-RU" sz="2000" dirty="0" smtClean="0"/>
              <a:t>30.121</a:t>
            </a:r>
          </a:p>
          <a:p>
            <a:pPr>
              <a:buNone/>
            </a:pPr>
            <a:r>
              <a:rPr lang="ru-RU" sz="2000" dirty="0" smtClean="0"/>
              <a:t>К 66</a:t>
            </a:r>
          </a:p>
          <a:p>
            <a:pPr>
              <a:buNone/>
            </a:pPr>
            <a:r>
              <a:rPr lang="ru-RU" sz="2000" dirty="0" err="1" smtClean="0"/>
              <a:t>Коргин</a:t>
            </a:r>
            <a:r>
              <a:rPr lang="ru-RU" sz="2000" dirty="0" smtClean="0"/>
              <a:t>, А. В. Сопротивление материалов с примерами решения задач в системе </a:t>
            </a:r>
            <a:r>
              <a:rPr lang="ru-RU" sz="2000" dirty="0" err="1" smtClean="0"/>
              <a:t>Microsoft</a:t>
            </a:r>
            <a:r>
              <a:rPr lang="ru-RU" sz="2000" dirty="0" smtClean="0"/>
              <a:t> </a:t>
            </a:r>
            <a:r>
              <a:rPr lang="ru-RU" sz="2000" dirty="0" err="1" smtClean="0"/>
              <a:t>Excel</a:t>
            </a:r>
            <a:r>
              <a:rPr lang="ru-RU" sz="2000" dirty="0" smtClean="0"/>
              <a:t> : учебное пособие.; рекомендовано УМО вузов РФ / А. В. </a:t>
            </a:r>
            <a:r>
              <a:rPr lang="ru-RU" sz="2000" dirty="0" err="1" smtClean="0"/>
              <a:t>Коргин</a:t>
            </a:r>
            <a:r>
              <a:rPr lang="ru-RU" sz="2000" dirty="0" smtClean="0"/>
              <a:t>. - М. : ИНФРА-М, 2014. - 389 с. - (Высшее образование: </a:t>
            </a:r>
            <a:r>
              <a:rPr lang="ru-RU" sz="2000" dirty="0" err="1" smtClean="0"/>
              <a:t>Бакалавриат</a:t>
            </a:r>
            <a:r>
              <a:rPr lang="ru-RU" sz="2000" dirty="0" smtClean="0"/>
              <a:t>)</a:t>
            </a:r>
          </a:p>
          <a:p>
            <a:pPr>
              <a:buNone/>
            </a:pPr>
            <a:r>
              <a:rPr lang="ru-RU" sz="2000" dirty="0" smtClean="0"/>
              <a:t>Аннотация: Материал сопровожден вариантами решений практических задач в компьютерной системе электронных таблиц </a:t>
            </a:r>
            <a:r>
              <a:rPr lang="ru-RU" sz="2000" dirty="0" err="1" smtClean="0"/>
              <a:t>Microsoft</a:t>
            </a:r>
            <a:r>
              <a:rPr lang="ru-RU" sz="2000" dirty="0" smtClean="0"/>
              <a:t> </a:t>
            </a:r>
            <a:r>
              <a:rPr lang="ru-RU" sz="2000" dirty="0" err="1" smtClean="0"/>
              <a:t>Excel</a:t>
            </a:r>
            <a:r>
              <a:rPr lang="ru-RU" sz="2000" dirty="0" smtClean="0"/>
              <a:t> с описанием алгоритмов и текстов решений.</a:t>
            </a:r>
          </a:p>
          <a:p>
            <a:pPr>
              <a:buNone/>
            </a:pPr>
            <a:r>
              <a:rPr lang="ru-RU" sz="2000" dirty="0" smtClean="0"/>
              <a:t>Экземпляры: всего:18 - </a:t>
            </a:r>
            <a:r>
              <a:rPr lang="ru-RU" sz="2000" dirty="0" err="1" smtClean="0"/>
              <a:t>аб</a:t>
            </a:r>
            <a:r>
              <a:rPr lang="ru-RU" sz="2000" dirty="0" smtClean="0"/>
              <a:t>.(18)</a:t>
            </a:r>
          </a:p>
          <a:p>
            <a:pPr>
              <a:buNone/>
            </a:pPr>
            <a:r>
              <a:rPr lang="ru-RU" dirty="0" smtClean="0"/>
              <a:t> </a:t>
            </a:r>
          </a:p>
        </p:txBody>
      </p:sp>
      <p:pic>
        <p:nvPicPr>
          <p:cNvPr id="5122" name="Picture 2"/>
          <p:cNvPicPr>
            <a:picLocks noChangeAspect="1" noChangeArrowheads="1"/>
          </p:cNvPicPr>
          <p:nvPr/>
        </p:nvPicPr>
        <p:blipFill>
          <a:blip r:embed="rId2" cstate="print"/>
          <a:srcRect/>
          <a:stretch>
            <a:fillRect/>
          </a:stretch>
        </p:blipFill>
        <p:spPr bwMode="auto">
          <a:xfrm>
            <a:off x="251520" y="476672"/>
            <a:ext cx="2880320" cy="4536504"/>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602632" cy="4032448"/>
          </a:xfrm>
        </p:spPr>
        <p:txBody>
          <a:bodyPr/>
          <a:lstStyle/>
          <a:p>
            <a:endParaRPr lang="ru-RU" dirty="0"/>
          </a:p>
        </p:txBody>
      </p:sp>
      <p:sp>
        <p:nvSpPr>
          <p:cNvPr id="3" name="Содержимое 2"/>
          <p:cNvSpPr>
            <a:spLocks noGrp="1"/>
          </p:cNvSpPr>
          <p:nvPr>
            <p:ph idx="1"/>
          </p:nvPr>
        </p:nvSpPr>
        <p:spPr>
          <a:xfrm>
            <a:off x="3347864" y="332656"/>
            <a:ext cx="5338936" cy="5793507"/>
          </a:xfrm>
        </p:spPr>
        <p:txBody>
          <a:bodyPr>
            <a:normAutofit/>
          </a:bodyPr>
          <a:lstStyle/>
          <a:p>
            <a:pPr>
              <a:buNone/>
            </a:pPr>
            <a:r>
              <a:rPr lang="ru-RU" sz="2000" dirty="0" smtClean="0"/>
              <a:t>30.121</a:t>
            </a:r>
          </a:p>
          <a:p>
            <a:pPr>
              <a:buNone/>
            </a:pPr>
            <a:r>
              <a:rPr lang="ru-RU" sz="2000" dirty="0" smtClean="0"/>
              <a:t>К 82</a:t>
            </a:r>
          </a:p>
          <a:p>
            <a:pPr>
              <a:buNone/>
            </a:pPr>
            <a:r>
              <a:rPr lang="ru-RU" sz="2000" dirty="0" err="1" smtClean="0"/>
              <a:t>Кривошапко</a:t>
            </a:r>
            <a:r>
              <a:rPr lang="ru-RU" sz="2000" dirty="0" smtClean="0"/>
              <a:t>, С.Н. Сопротивление материалов: учебник и практикум для прикладного </a:t>
            </a:r>
            <a:r>
              <a:rPr lang="ru-RU" sz="2000" dirty="0" err="1" smtClean="0"/>
              <a:t>бакалавриата</a:t>
            </a:r>
            <a:r>
              <a:rPr lang="ru-RU" sz="2000" dirty="0" smtClean="0"/>
              <a:t> / С. Н. </a:t>
            </a:r>
            <a:r>
              <a:rPr lang="ru-RU" sz="2000" dirty="0" err="1" smtClean="0"/>
              <a:t>Кривошапко</a:t>
            </a:r>
            <a:r>
              <a:rPr lang="ru-RU" sz="2000" dirty="0" smtClean="0"/>
              <a:t>. - М.: </a:t>
            </a:r>
            <a:r>
              <a:rPr lang="ru-RU" sz="2000" dirty="0" err="1" smtClean="0"/>
              <a:t>Юрайт</a:t>
            </a:r>
            <a:r>
              <a:rPr lang="ru-RU" sz="2000" dirty="0" smtClean="0"/>
              <a:t>, 2015. - 413 с. </a:t>
            </a:r>
          </a:p>
          <a:p>
            <a:pPr>
              <a:buNone/>
            </a:pPr>
            <a:r>
              <a:rPr lang="ru-RU" sz="2000" dirty="0" smtClean="0"/>
              <a:t> Аннотация: Изложено основное содержание любого курса сопротивления материалов.</a:t>
            </a:r>
          </a:p>
          <a:p>
            <a:pPr>
              <a:buNone/>
            </a:pPr>
            <a:r>
              <a:rPr lang="ru-RU" sz="2000" dirty="0" smtClean="0"/>
              <a:t>Экземпляры: всего:20 - </a:t>
            </a:r>
            <a:r>
              <a:rPr lang="ru-RU" sz="2000" dirty="0" err="1" smtClean="0"/>
              <a:t>аб</a:t>
            </a:r>
            <a:r>
              <a:rPr lang="ru-RU" sz="2000" dirty="0" smtClean="0"/>
              <a:t>.(16), </a:t>
            </a:r>
            <a:r>
              <a:rPr lang="ru-RU" sz="2000" dirty="0" err="1" smtClean="0"/>
              <a:t>Чз</a:t>
            </a:r>
            <a:r>
              <a:rPr lang="ru-RU" sz="2000" dirty="0" smtClean="0"/>
              <a:t> №1(2), </a:t>
            </a:r>
            <a:r>
              <a:rPr lang="ru-RU" sz="2000" dirty="0" err="1" smtClean="0"/>
              <a:t>Чз</a:t>
            </a:r>
            <a:r>
              <a:rPr lang="ru-RU" sz="2000" dirty="0" smtClean="0"/>
              <a:t> №2(2)</a:t>
            </a:r>
          </a:p>
          <a:p>
            <a:pPr>
              <a:buNone/>
            </a:pPr>
            <a:r>
              <a:rPr lang="ru-RU" dirty="0" smtClean="0"/>
              <a:t> </a:t>
            </a:r>
          </a:p>
          <a:p>
            <a:endParaRPr lang="ru-RU" dirty="0"/>
          </a:p>
        </p:txBody>
      </p:sp>
      <p:pic>
        <p:nvPicPr>
          <p:cNvPr id="6146" name="Picture 2"/>
          <p:cNvPicPr>
            <a:picLocks noChangeAspect="1" noChangeArrowheads="1"/>
          </p:cNvPicPr>
          <p:nvPr/>
        </p:nvPicPr>
        <p:blipFill>
          <a:blip r:embed="rId2" cstate="print"/>
          <a:srcRect/>
          <a:stretch>
            <a:fillRect/>
          </a:stretch>
        </p:blipFill>
        <p:spPr bwMode="auto">
          <a:xfrm>
            <a:off x="395536" y="404664"/>
            <a:ext cx="2736304" cy="4896544"/>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602632" cy="4032448"/>
          </a:xfrm>
        </p:spPr>
        <p:txBody>
          <a:bodyPr/>
          <a:lstStyle/>
          <a:p>
            <a:endParaRPr lang="ru-RU" dirty="0"/>
          </a:p>
        </p:txBody>
      </p:sp>
      <p:sp>
        <p:nvSpPr>
          <p:cNvPr id="3" name="Содержимое 2"/>
          <p:cNvSpPr>
            <a:spLocks noGrp="1"/>
          </p:cNvSpPr>
          <p:nvPr>
            <p:ph idx="1"/>
          </p:nvPr>
        </p:nvSpPr>
        <p:spPr>
          <a:xfrm>
            <a:off x="3347864" y="332656"/>
            <a:ext cx="5338936" cy="5793507"/>
          </a:xfrm>
        </p:spPr>
        <p:txBody>
          <a:bodyPr>
            <a:normAutofit fontScale="25000" lnSpcReduction="20000"/>
          </a:bodyPr>
          <a:lstStyle/>
          <a:p>
            <a:pPr>
              <a:buNone/>
            </a:pPr>
            <a:r>
              <a:rPr lang="ru-RU" sz="8000" dirty="0" smtClean="0"/>
              <a:t>30.121</a:t>
            </a:r>
          </a:p>
          <a:p>
            <a:pPr>
              <a:buNone/>
            </a:pPr>
            <a:r>
              <a:rPr lang="ru-RU" sz="8000" dirty="0" smtClean="0"/>
              <a:t>М 15 </a:t>
            </a:r>
          </a:p>
          <a:p>
            <a:pPr>
              <a:buNone/>
            </a:pPr>
            <a:r>
              <a:rPr lang="ru-RU" sz="8000" dirty="0" smtClean="0"/>
              <a:t>Макаров Е.Г. Сопротивление материалов на базе </a:t>
            </a:r>
            <a:r>
              <a:rPr lang="ru-RU" sz="8000" dirty="0" err="1" smtClean="0"/>
              <a:t>Mathcad</a:t>
            </a:r>
            <a:r>
              <a:rPr lang="ru-RU" sz="8000" dirty="0" smtClean="0"/>
              <a:t>: учеб. пособие; рекомендовано УМО по университетскому политехническому образованию / Е. Г. Макаров. - СПб.: БХВ - Петербург, 2004. - 512 с.: ил</a:t>
            </a:r>
          </a:p>
          <a:p>
            <a:pPr>
              <a:buNone/>
            </a:pPr>
            <a:r>
              <a:rPr lang="ru-RU" sz="8000" dirty="0" smtClean="0"/>
              <a:t>Аннотация: Дополнен сведениями о физике и механике хрупкого и пластического разрушения материалов. Углубленно рассматриваются расчеты в упругопластической области, усталость материалов, динамические расчеты. В каждой главе приводится решение сложных задач в пакете </a:t>
            </a:r>
            <a:r>
              <a:rPr lang="ru-RU" sz="8000" dirty="0" err="1" smtClean="0"/>
              <a:t>Mathcad</a:t>
            </a:r>
            <a:r>
              <a:rPr lang="ru-RU" sz="8000" dirty="0" smtClean="0"/>
              <a:t>. Все расчетные программы позволяют решить целый класс задач, проанализировать результаты расчета, выбрать оптимальный вариант. К книге прилагается компакт - диск с 40 универсальными программами по всем разделам курса сопротивления материалов, предназначенными для самостоятельной работы студентов.</a:t>
            </a:r>
          </a:p>
          <a:p>
            <a:pPr>
              <a:buNone/>
            </a:pPr>
            <a:r>
              <a:rPr lang="ru-RU" sz="8000" dirty="0" smtClean="0"/>
              <a:t>Экземпляры: всего:3 - </a:t>
            </a:r>
            <a:r>
              <a:rPr lang="ru-RU" sz="8000" dirty="0" err="1" smtClean="0"/>
              <a:t>Чз</a:t>
            </a:r>
            <a:r>
              <a:rPr lang="ru-RU" sz="8000" dirty="0" smtClean="0"/>
              <a:t> №2(1), </a:t>
            </a:r>
            <a:r>
              <a:rPr lang="ru-RU" sz="8000" dirty="0" err="1" smtClean="0"/>
              <a:t>аб</a:t>
            </a:r>
            <a:r>
              <a:rPr lang="ru-RU" sz="8000" dirty="0" smtClean="0"/>
              <a:t>.(2)</a:t>
            </a:r>
          </a:p>
          <a:p>
            <a:endParaRPr lang="ru-RU" dirty="0" smtClean="0"/>
          </a:p>
        </p:txBody>
      </p:sp>
      <p:pic>
        <p:nvPicPr>
          <p:cNvPr id="7170" name="Picture 2"/>
          <p:cNvPicPr>
            <a:picLocks noChangeAspect="1" noChangeArrowheads="1"/>
          </p:cNvPicPr>
          <p:nvPr/>
        </p:nvPicPr>
        <p:blipFill>
          <a:blip r:embed="rId2" cstate="print"/>
          <a:srcRect/>
          <a:stretch>
            <a:fillRect/>
          </a:stretch>
        </p:blipFill>
        <p:spPr bwMode="auto">
          <a:xfrm>
            <a:off x="467544" y="476672"/>
            <a:ext cx="2736304" cy="475252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96752"/>
            <a:ext cx="2602632" cy="3672408"/>
          </a:xfrm>
        </p:spPr>
        <p:txBody>
          <a:bodyPr/>
          <a:lstStyle/>
          <a:p>
            <a:endParaRPr lang="ru-RU" dirty="0"/>
          </a:p>
        </p:txBody>
      </p:sp>
      <p:sp>
        <p:nvSpPr>
          <p:cNvPr id="3" name="Содержимое 2"/>
          <p:cNvSpPr>
            <a:spLocks noGrp="1"/>
          </p:cNvSpPr>
          <p:nvPr>
            <p:ph idx="1"/>
          </p:nvPr>
        </p:nvSpPr>
        <p:spPr>
          <a:xfrm>
            <a:off x="3347864" y="332656"/>
            <a:ext cx="5338936" cy="5793507"/>
          </a:xfrm>
        </p:spPr>
        <p:txBody>
          <a:bodyPr>
            <a:normAutofit/>
          </a:bodyPr>
          <a:lstStyle/>
          <a:p>
            <a:pPr>
              <a:buNone/>
            </a:pPr>
            <a:r>
              <a:rPr lang="ru-RU" sz="2000" dirty="0" smtClean="0"/>
              <a:t>30.121</a:t>
            </a:r>
          </a:p>
          <a:p>
            <a:pPr>
              <a:buNone/>
            </a:pPr>
            <a:r>
              <a:rPr lang="ru-RU" sz="2000" dirty="0" smtClean="0"/>
              <a:t>М 61</a:t>
            </a:r>
          </a:p>
          <a:p>
            <a:pPr>
              <a:buNone/>
            </a:pPr>
            <a:r>
              <a:rPr lang="ru-RU" sz="2000" dirty="0" smtClean="0"/>
              <a:t>Минин, Л. С. Расчетные и тестовые задания по сопротивлению материалов: учеб. пособие для вузов; рекомендовано МО РФ / Л. С. Минин, В. Е. Хроматов, Ю. П. Самсонов. - М.: Высшая школа, 2003. - 224 с.: ил.</a:t>
            </a:r>
          </a:p>
          <a:p>
            <a:pPr>
              <a:buNone/>
            </a:pPr>
            <a:r>
              <a:rPr lang="ru-RU" sz="2000" dirty="0" smtClean="0"/>
              <a:t>Аннотация: Включены типовые задачи для самостоятельного решения по основным разделам курса сопротивления материалов. Для каждой задачи представлены 24 расчетные схемы и таблицы числовых данных. </a:t>
            </a:r>
          </a:p>
          <a:p>
            <a:pPr>
              <a:buNone/>
            </a:pPr>
            <a:r>
              <a:rPr lang="ru-RU" sz="2000" dirty="0" smtClean="0"/>
              <a:t>Экземпляры: всего:3 - №3(1), </a:t>
            </a:r>
            <a:r>
              <a:rPr lang="ru-RU" sz="2000" dirty="0" err="1" smtClean="0"/>
              <a:t>Чз</a:t>
            </a:r>
            <a:r>
              <a:rPr lang="ru-RU" sz="2000" dirty="0" smtClean="0"/>
              <a:t> №2(1), </a:t>
            </a:r>
            <a:r>
              <a:rPr lang="ru-RU" sz="2000" dirty="0" err="1" smtClean="0"/>
              <a:t>аб</a:t>
            </a:r>
            <a:r>
              <a:rPr lang="ru-RU" sz="2000" dirty="0" smtClean="0"/>
              <a:t>.(1)</a:t>
            </a:r>
          </a:p>
          <a:p>
            <a:pPr>
              <a:buNone/>
            </a:pPr>
            <a:endParaRPr lang="ru-RU" dirty="0" smtClean="0"/>
          </a:p>
        </p:txBody>
      </p:sp>
      <p:pic>
        <p:nvPicPr>
          <p:cNvPr id="8194" name="Picture 2"/>
          <p:cNvPicPr>
            <a:picLocks noChangeAspect="1" noChangeArrowheads="1"/>
          </p:cNvPicPr>
          <p:nvPr/>
        </p:nvPicPr>
        <p:blipFill>
          <a:blip r:embed="rId2" cstate="print"/>
          <a:srcRect/>
          <a:stretch>
            <a:fillRect/>
          </a:stretch>
        </p:blipFill>
        <p:spPr bwMode="auto">
          <a:xfrm>
            <a:off x="395535" y="260647"/>
            <a:ext cx="2949327" cy="4703465"/>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28</TotalTime>
  <Words>1326</Words>
  <Application>Microsoft Office PowerPoint</Application>
  <PresentationFormat>Экран (4:3)</PresentationFormat>
  <Paragraphs>94</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Литейная</vt:lpstr>
      <vt:lpstr>Уважаемые читатели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Уважаемые читатели</dc:title>
  <cp:lastModifiedBy>bibl2</cp:lastModifiedBy>
  <cp:revision>5</cp:revision>
  <dcterms:modified xsi:type="dcterms:W3CDTF">2016-10-25T07:44:23Z</dcterms:modified>
</cp:coreProperties>
</file>